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39" d="100"/>
          <a:sy n="39" d="100"/>
        </p:scale>
        <p:origin x="-17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234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3C51-B767-4FEA-A48D-2B3CF85B8DCB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956BFB-797F-4475-BA10-1A0ACB11C9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000" dirty="0" smtClean="0"/>
              <a:t>ÎMPREUNĂ IMPOTRIVA VIOLENȚEI...!</a:t>
            </a:r>
            <a:endParaRPr lang="ru-RU" sz="4000" dirty="0"/>
          </a:p>
        </p:txBody>
      </p:sp>
      <p:pic>
        <p:nvPicPr>
          <p:cNvPr id="2050" name="Picture 2" descr="C:\Users\Admin\Desktop\im sc\1sept2010teacherflower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988840"/>
            <a:ext cx="5072098" cy="3688056"/>
          </a:xfrm>
          <a:prstGeom prst="rect">
            <a:avLst/>
          </a:prstGeom>
          <a:noFill/>
        </p:spPr>
      </p:pic>
    </p:spTree>
  </p:cSld>
  <p:clrMapOvr>
    <a:masterClrMapping/>
  </p:clrMapOvr>
  <p:transition advTm="455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err="1" smtClean="0"/>
              <a:t>Confere</a:t>
            </a:r>
            <a:r>
              <a:rPr lang="ro-RO" sz="4000" dirty="0" smtClean="0"/>
              <a:t>nță Părintească</a:t>
            </a:r>
            <a:br>
              <a:rPr lang="ro-RO" sz="4000" dirty="0" smtClean="0"/>
            </a:br>
            <a:r>
              <a:rPr lang="ro-RO" sz="4000" dirty="0" smtClean="0"/>
              <a:t>23 mai 2013</a:t>
            </a:r>
            <a:endParaRPr lang="ru-RU" sz="4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6000" dirty="0" smtClean="0"/>
              <a:t>,,</a:t>
            </a:r>
            <a:r>
              <a:rPr lang="en-US" sz="6000" dirty="0" smtClean="0"/>
              <a:t>  </a:t>
            </a:r>
            <a:r>
              <a:rPr lang="ro-RO" sz="6000" dirty="0" smtClean="0"/>
              <a:t>Abuzul. Cauze și consecințe asupra dezvoltării copilului.</a:t>
            </a:r>
            <a:r>
              <a:rPr lang="en-US" sz="6000" dirty="0" smtClean="0"/>
              <a:t> ”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42852"/>
            <a:ext cx="8305800" cy="6143668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                                                                                         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/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 TOLERANȚĂ, 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 ÎNVAȚĂ </a:t>
            </a:r>
            <a:r>
              <a:rPr lang="ro-RO" sz="3100" dirty="0" smtClean="0">
                <a:solidFill>
                  <a:srgbClr val="FF0000"/>
                </a:solidFill>
              </a:rPr>
              <a:t>RĂBDAREA...</a:t>
            </a: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 LAUDĂ ,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COPIII ÎNVAȚĂ </a:t>
            </a:r>
            <a:r>
              <a:rPr lang="ro-RO" sz="3100" dirty="0" smtClean="0">
                <a:solidFill>
                  <a:srgbClr val="FF0000"/>
                </a:solidFill>
              </a:rPr>
              <a:t>PREȚUIREA...</a:t>
            </a: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 ACCEPTARE ,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COPIII ÎNVAȚĂ </a:t>
            </a:r>
            <a:r>
              <a:rPr lang="ro-RO" sz="3100" dirty="0" smtClean="0">
                <a:solidFill>
                  <a:srgbClr val="FF0000"/>
                </a:solidFill>
              </a:rPr>
              <a:t>SĂ IUBEASCĂ...</a:t>
            </a: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 CRITICĂ ȘI CICĂLEALĂ,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COPIII ÎNVAȚĂ </a:t>
            </a:r>
            <a:r>
              <a:rPr lang="ro-RO" sz="3100" dirty="0" smtClean="0">
                <a:solidFill>
                  <a:srgbClr val="FF0000"/>
                </a:solidFill>
              </a:rPr>
              <a:t>SĂ CONDAMNE...</a:t>
            </a: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 TEAMĂ ,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COPIII ÎNVAȚĂ </a:t>
            </a:r>
            <a:r>
              <a:rPr lang="ro-RO" sz="3100" dirty="0" smtClean="0">
                <a:solidFill>
                  <a:srgbClr val="FF0000"/>
                </a:solidFill>
              </a:rPr>
              <a:t>SĂ FIE AGRESIVI...</a:t>
            </a:r>
            <a:r>
              <a:rPr lang="ro-RO" sz="3100" dirty="0" smtClean="0">
                <a:solidFill>
                  <a:schemeClr val="tx1"/>
                </a:solidFill>
              </a:rPr>
              <a:t/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DACĂ TRĂIESC ÎNCONJURAȚI DE VIOLENȚĂ </a:t>
            </a:r>
            <a:br>
              <a:rPr lang="ro-RO" sz="3100" dirty="0" smtClean="0">
                <a:solidFill>
                  <a:schemeClr val="tx1"/>
                </a:solidFill>
              </a:rPr>
            </a:br>
            <a:r>
              <a:rPr lang="ro-RO" sz="3100" dirty="0" smtClean="0">
                <a:solidFill>
                  <a:schemeClr val="tx1"/>
                </a:solidFill>
              </a:rPr>
              <a:t>COPIII ÎNVAȚĂ </a:t>
            </a:r>
            <a:r>
              <a:rPr lang="ro-RO" sz="3100" dirty="0" smtClean="0">
                <a:solidFill>
                  <a:srgbClr val="FF0000"/>
                </a:solidFill>
              </a:rPr>
              <a:t>SĂ FIE VIOLENȚI...</a:t>
            </a:r>
            <a:r>
              <a:rPr lang="en-US" sz="3100" dirty="0" smtClean="0">
                <a:solidFill>
                  <a:schemeClr val="tx1"/>
                </a:solidFill>
              </a:rPr>
              <a:t>”</a:t>
            </a:r>
            <a:r>
              <a:rPr lang="ro-RO" sz="3100" dirty="0" smtClean="0">
                <a:solidFill>
                  <a:schemeClr val="tx1"/>
                </a:solidFill>
              </a:rPr>
              <a:t> </a:t>
            </a:r>
            <a:r>
              <a:rPr lang="ro-RO" sz="3600" dirty="0" smtClean="0"/>
              <a:t/>
            </a:r>
            <a:br>
              <a:rPr lang="ro-RO" sz="3600" dirty="0" smtClean="0"/>
            </a:br>
            <a:endParaRPr lang="ru-RU" dirty="0"/>
          </a:p>
        </p:txBody>
      </p:sp>
    </p:spTree>
  </p:cSld>
  <p:clrMapOvr>
    <a:masterClrMapping/>
  </p:clrMapOvr>
  <p:transition advTm="3052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2857520"/>
          </a:xfrm>
        </p:spPr>
        <p:txBody>
          <a:bodyPr/>
          <a:lstStyle/>
          <a:p>
            <a:r>
              <a:rPr lang="ro-RO" dirty="0" smtClean="0"/>
              <a:t>* </a:t>
            </a:r>
            <a:r>
              <a:rPr lang="ro-RO" sz="6000" dirty="0" smtClean="0">
                <a:solidFill>
                  <a:schemeClr val="tx1"/>
                </a:solidFill>
              </a:rPr>
              <a:t>FAMILIA;</a:t>
            </a:r>
            <a:br>
              <a:rPr lang="ro-RO" sz="6000" dirty="0" smtClean="0">
                <a:solidFill>
                  <a:schemeClr val="tx1"/>
                </a:solidFill>
              </a:rPr>
            </a:br>
            <a:r>
              <a:rPr lang="ro-RO" sz="6000" dirty="0" smtClean="0">
                <a:solidFill>
                  <a:schemeClr val="tx1"/>
                </a:solidFill>
              </a:rPr>
              <a:t>* ȘCOALA;</a:t>
            </a:r>
            <a:br>
              <a:rPr lang="ro-RO" sz="6000" dirty="0" smtClean="0">
                <a:solidFill>
                  <a:schemeClr val="tx1"/>
                </a:solidFill>
              </a:rPr>
            </a:br>
            <a:r>
              <a:rPr lang="ro-RO" sz="6000" dirty="0" smtClean="0">
                <a:solidFill>
                  <a:schemeClr val="tx1"/>
                </a:solidFill>
              </a:rPr>
              <a:t>* SOCIETATEA </a:t>
            </a:r>
            <a:endParaRPr lang="ru-RU" sz="6000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Admin\Desktop\şcoala\yubtishashe87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284984"/>
            <a:ext cx="5136127" cy="3052788"/>
          </a:xfrm>
          <a:prstGeom prst="rect">
            <a:avLst/>
          </a:prstGeom>
          <a:noFill/>
        </p:spPr>
      </p:pic>
    </p:spTree>
  </p:cSld>
  <p:clrMapOvr>
    <a:masterClrMapping/>
  </p:clrMapOvr>
  <p:transition advTm="854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Obiective: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3600" dirty="0" smtClean="0"/>
              <a:t>-Să explicăm și să înțelegem esența conceptului de violență;</a:t>
            </a:r>
          </a:p>
          <a:p>
            <a:r>
              <a:rPr lang="ro-RO" sz="3600" dirty="0" smtClean="0"/>
              <a:t>-Să identificăm tipurile de abuz existente;</a:t>
            </a:r>
          </a:p>
          <a:p>
            <a:r>
              <a:rPr lang="ro-RO" sz="3600" dirty="0" smtClean="0"/>
              <a:t>-Să analizăm cauzele și consecințele abuzului asupra dezvoltării copilului.</a:t>
            </a:r>
            <a:endParaRPr lang="ru-RU" sz="3600" dirty="0"/>
          </a:p>
        </p:txBody>
      </p:sp>
    </p:spTree>
  </p:cSld>
  <p:clrMapOvr>
    <a:masterClrMapping/>
  </p:clrMapOvr>
  <p:transition advTm="1199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00800" y="1500174"/>
            <a:ext cx="3157150" cy="295426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200" dirty="0" smtClean="0">
                <a:latin typeface="Arial Black" pitchFamily="34" charset="0"/>
              </a:rPr>
              <a:t>Violența </a:t>
            </a:r>
            <a:endParaRPr lang="ru-RU" sz="3200" dirty="0">
              <a:latin typeface="Arial Black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5929322" y="1428736"/>
            <a:ext cx="1357322" cy="504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0"/>
          </p:cNvCxnSpPr>
          <p:nvPr/>
        </p:nvCxnSpPr>
        <p:spPr>
          <a:xfrm rot="16200000" flipV="1">
            <a:off x="4336357" y="1057156"/>
            <a:ext cx="642942" cy="243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>
            <a:off x="2000232" y="1857364"/>
            <a:ext cx="135732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2143108" y="3286124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428992" y="4357694"/>
            <a:ext cx="71438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29" idx="0"/>
          </p:cNvCxnSpPr>
          <p:nvPr/>
        </p:nvCxnSpPr>
        <p:spPr>
          <a:xfrm rot="16200000" flipH="1">
            <a:off x="5000628" y="4714884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00760" y="3786190"/>
            <a:ext cx="121444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429388" y="2786058"/>
            <a:ext cx="107157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500034" y="1142984"/>
            <a:ext cx="1428760" cy="12144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Lacrimi 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929058" y="357166"/>
            <a:ext cx="1357322" cy="71438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Strigăte 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7286644" y="571480"/>
            <a:ext cx="1357322" cy="10715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Bătaie 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>
            <a:off x="7429520" y="2571744"/>
            <a:ext cx="1428760" cy="10715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Moarte </a:t>
            </a:r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>
            <a:off x="1142976" y="3357562"/>
            <a:ext cx="1143008" cy="10001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Vargă,palme 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2285984" y="4929198"/>
            <a:ext cx="1714512" cy="10715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Lovituri, îmbrînceli </a:t>
            </a:r>
            <a:endParaRPr lang="ru-RU" dirty="0"/>
          </a:p>
        </p:txBody>
      </p:sp>
      <p:sp>
        <p:nvSpPr>
          <p:cNvPr id="29" name="Овал 28"/>
          <p:cNvSpPr/>
          <p:nvPr/>
        </p:nvSpPr>
        <p:spPr>
          <a:xfrm>
            <a:off x="5000628" y="5357826"/>
            <a:ext cx="1285884" cy="10715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Certuri </a:t>
            </a:r>
            <a:endParaRPr lang="ru-RU" dirty="0"/>
          </a:p>
        </p:txBody>
      </p:sp>
      <p:sp>
        <p:nvSpPr>
          <p:cNvPr id="30" name="Овал 29"/>
          <p:cNvSpPr/>
          <p:nvPr/>
        </p:nvSpPr>
        <p:spPr>
          <a:xfrm>
            <a:off x="7215206" y="4143380"/>
            <a:ext cx="1500198" cy="10715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Frică </a:t>
            </a:r>
            <a:endParaRPr lang="ru-RU" dirty="0"/>
          </a:p>
        </p:txBody>
      </p:sp>
    </p:spTree>
  </p:cSld>
  <p:clrMapOvr>
    <a:masterClrMapping/>
  </p:clrMapOvr>
  <p:transition advTm="1060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Ce este violența?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/>
              <a:t>Studiul ONU definește conceptul de violență ca:</a:t>
            </a:r>
          </a:p>
          <a:p>
            <a:r>
              <a:rPr lang="ro-RO" dirty="0" smtClean="0"/>
              <a:t>-toate formele de violență fizică, psihică și sexuală sub formă de abuz , neglijare , exploatare  ce pun în pericol și afectează sănătatea copilului ;</a:t>
            </a:r>
          </a:p>
          <a:p>
            <a:r>
              <a:rPr lang="ro-RO" dirty="0" smtClean="0"/>
              <a:t>OMS consideră  violența drept  :</a:t>
            </a:r>
          </a:p>
          <a:p>
            <a:r>
              <a:rPr lang="ro-RO" dirty="0" smtClean="0"/>
              <a:t>-  orice formă de maltratare fizică sau psihică, abuz sexual , neglijare sau exploatare în diverse scopuri ce influiențează negativ asupra dezvoltării și sănătății copilului .</a:t>
            </a:r>
          </a:p>
          <a:p>
            <a:endParaRPr lang="ro-RO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Tm="1928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Tipurile de abuz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8229600" cy="438912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857884" y="457200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2500298" y="442913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Блок-схема: процесс 16"/>
          <p:cNvSpPr/>
          <p:nvPr/>
        </p:nvSpPr>
        <p:spPr>
          <a:xfrm>
            <a:off x="6715140" y="4071942"/>
            <a:ext cx="1500198" cy="785818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Sexual 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29058" y="2071678"/>
            <a:ext cx="1428760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Emoțional</a:t>
            </a:r>
            <a:r>
              <a:rPr lang="ro-RO" dirty="0" smtClean="0"/>
              <a:t>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857224" y="4143380"/>
            <a:ext cx="1500198" cy="857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Fizic</a:t>
            </a:r>
            <a:r>
              <a:rPr lang="ro-RO" dirty="0" smtClean="0"/>
              <a:t> 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3214678" y="3214686"/>
            <a:ext cx="2571768" cy="25717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600" b="1" dirty="0" smtClean="0"/>
              <a:t>Abuzul </a:t>
            </a:r>
            <a:endParaRPr lang="ru-RU" sz="3600" b="1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 flipH="1" flipV="1">
            <a:off x="4464843" y="3036091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346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1099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</a:t>
            </a:r>
            <a:r>
              <a:rPr lang="en-US" sz="3600" dirty="0" smtClean="0">
                <a:solidFill>
                  <a:schemeClr val="tx1"/>
                </a:solidFill>
              </a:rPr>
              <a:t>espect</a:t>
            </a:r>
            <a:r>
              <a:rPr lang="ro-RO" sz="3600" dirty="0" smtClean="0">
                <a:solidFill>
                  <a:schemeClr val="tx1"/>
                </a:solidFill>
              </a:rPr>
              <a:t>ă-mă,ca să pot respecta și eu pe alții.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Iartă-mă, ca să pot ierta și eu.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Ascultă-mă, ca să pot și eu asculta pe alții.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Nu mă lovi, ca să nu lovesc și eu pe alții.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Nu mă ofensa, nu mă ignora.</a:t>
            </a:r>
            <a:br>
              <a:rPr lang="ro-RO" sz="3600" dirty="0" smtClean="0">
                <a:solidFill>
                  <a:schemeClr val="tx1"/>
                </a:solidFill>
              </a:rPr>
            </a:br>
            <a:r>
              <a:rPr lang="ro-RO" sz="3600" dirty="0" smtClean="0">
                <a:solidFill>
                  <a:schemeClr val="tx1"/>
                </a:solidFill>
              </a:rPr>
              <a:t>Iubește-mă, ca să pot și eu iubi pe alții.</a:t>
            </a:r>
            <a:r>
              <a:rPr lang="ro-RO" sz="3600" dirty="0" smtClean="0"/>
              <a:t/>
            </a:r>
            <a:br>
              <a:rPr lang="ro-RO" sz="3600" dirty="0" smtClean="0"/>
            </a:br>
            <a:r>
              <a:rPr lang="ro-RO" sz="3600" dirty="0" smtClean="0"/>
              <a:t>               </a:t>
            </a:r>
            <a:r>
              <a:rPr lang="ro-RO" sz="3600" dirty="0" smtClean="0">
                <a:solidFill>
                  <a:srgbClr val="FF0000"/>
                </a:solidFill>
              </a:rPr>
              <a:t>Învăț ce este viața de la tine ...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dmin\Desktop\im sc\1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60648"/>
            <a:ext cx="1719642" cy="22396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</TotalTime>
  <Words>152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ÎMPREUNĂ IMPOTRIVA VIOLENȚEI...!</vt:lpstr>
      <vt:lpstr>Conferență Părintească 23 mai 2013</vt:lpstr>
      <vt:lpstr>                                                                                                     DACĂ TRĂIESC ÎN TOLERANȚĂ,  COPII ÎNVAȚĂ RĂBDAREA... DACĂ TRĂIESC ÎN LAUDĂ , COPIII ÎNVAȚĂ PREȚUIREA... DACĂ TRĂIESC ÎN ACCEPTARE , COPIII ÎNVAȚĂ SĂ IUBEASCĂ... DACĂ TRĂIESC ÎN CRITICĂ ȘI CICĂLEALĂ, COPIII ÎNVAȚĂ SĂ CONDAMNE... DACĂ TRĂIESC ÎN TEAMĂ , COPIII ÎNVAȚĂ SĂ FIE AGRESIVI... DACĂ TRĂIESC ÎNCONJURAȚI DE VIOLENȚĂ  COPIII ÎNVAȚĂ SĂ FIE VIOLENȚI...”  </vt:lpstr>
      <vt:lpstr>* FAMILIA; * ȘCOALA; * SOCIETATEA </vt:lpstr>
      <vt:lpstr>Obiective: </vt:lpstr>
      <vt:lpstr>Слайд 6</vt:lpstr>
      <vt:lpstr>Ce este violența? </vt:lpstr>
      <vt:lpstr>Tipurile de abuz </vt:lpstr>
      <vt:lpstr>Respectă-mă,ca să pot respecta și eu pe alții. Iartă-mă, ca să pot ierta și eu. Ascultă-mă, ca să pot și eu asculta pe alții. Nu mă lovi, ca să nu lovesc și eu pe alții. Nu mă ofensa, nu mă ignora. Iubește-mă, ca să pot și eu iubi pe alții.                Învăț ce este viața de la tine ...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ÎMPREUNĂ IMPOTRIVA VIOLENȚEI...!</dc:title>
  <dc:creator>Admin</dc:creator>
  <cp:lastModifiedBy>LTME</cp:lastModifiedBy>
  <cp:revision>12</cp:revision>
  <dcterms:created xsi:type="dcterms:W3CDTF">2013-05-22T09:18:06Z</dcterms:created>
  <dcterms:modified xsi:type="dcterms:W3CDTF">2015-11-11T06:42:14Z</dcterms:modified>
</cp:coreProperties>
</file>